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4FA94B3C-5A33-4A90-9944-7F60F140B0CA}">
  <a:tblStyle styleName="Table_0" styleId="{4FA94B3C-5A33-4A90-9944-7F60F140B0CA}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  <a:fill>
          <a:solidFill>
            <a:srgbClr val="EFF3F9"/>
          </a:solidFill>
        </a:fill>
      </a:tcStyle>
    </a:wholeTbl>
    <a:band1H>
      <a:tcStyle>
        <a:fill>
          <a:solidFill>
            <a:srgbClr val="DBE5F1"/>
          </a:solidFill>
        </a:fill>
      </a:tcStyle>
    </a:band1H>
    <a:band1V>
      <a:tcStyle>
        <a:fill>
          <a:solidFill>
            <a:srgbClr val="DBE5F1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w="med" len="med" type="none"/>
              <a:tailEnd w="med" len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3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3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2" name="Shape 1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2" name="Shape 1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0" name="Shape 1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8" name="Shape 1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0" name="Shape 1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6" name="Shape 1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7" name="Shape 1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04" name="Shape 2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5" name="Shape 2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6" name="Shape 20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12" name="Shape 2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3" name="Shape 2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4" name="Shape 21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0" name="Shape 2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2" name="Shape 22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28" name="Shape 2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9" name="Shape 2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7" name="Shape 14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algn="ctr" rtl="0" marR="0" indent="0" marL="45720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algn="ctr" rtl="0" marR="0" indent="0" marL="91440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algn="ctr" rtl="0" marR="0" indent="0" marL="1371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algn="ctr" rtl="0" marR="0" indent="0" marL="18288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algn="ctr" rtl="0" marR="0" indent="0" marL="22860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algn="ctr" rtl="0" marR="0" indent="0" marL="27432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algn="ctr" rtl="0" marR="0" indent="0" marL="32004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algn="ctr" rtl="0" marR="0" indent="0" marL="365760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 rot="5400000">
            <a:off y="-251618" x="2309018"/>
            <a:ext cy="8229600" cx="452596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79" name="Shape 79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2" name="Shape 6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66" name="Shape 66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spcBef>
                <a:spcPts val="0"/>
              </a:spcBef>
              <a:buFont typeface="Calibri"/>
              <a:buNone/>
              <a:defRPr/>
            </a:lvl1pPr>
            <a:lvl2pPr rtl="0" indent="0" marL="457200">
              <a:spcBef>
                <a:spcPts val="0"/>
              </a:spcBef>
              <a:buFont typeface="Calibri"/>
              <a:buNone/>
              <a:defRPr/>
            </a:lvl2pPr>
            <a:lvl3pPr rtl="0" indent="0" marL="914400">
              <a:spcBef>
                <a:spcPts val="0"/>
              </a:spcBef>
              <a:buFont typeface="Calibri"/>
              <a:buNone/>
              <a:defRPr/>
            </a:lvl3pPr>
            <a:lvl4pPr rtl="0" indent="0" marL="1371600">
              <a:spcBef>
                <a:spcPts val="0"/>
              </a:spcBef>
              <a:buFont typeface="Calibri"/>
              <a:buNone/>
              <a:defRPr/>
            </a:lvl4pPr>
            <a:lvl5pPr rtl="0" indent="0" marL="1828800">
              <a:spcBef>
                <a:spcPts val="0"/>
              </a:spcBef>
              <a:buFont typeface="Calibri"/>
              <a:buNone/>
              <a:defRPr/>
            </a:lvl5pPr>
            <a:lvl6pPr rtl="0" indent="0" marL="2286000">
              <a:spcBef>
                <a:spcPts val="0"/>
              </a:spcBef>
              <a:buFont typeface="Calibri"/>
              <a:buNone/>
              <a:defRPr/>
            </a:lvl6pPr>
            <a:lvl7pPr rtl="0" indent="0" marL="2743200">
              <a:spcBef>
                <a:spcPts val="0"/>
              </a:spcBef>
              <a:buFont typeface="Calibri"/>
              <a:buNone/>
              <a:defRPr/>
            </a:lvl7pPr>
            <a:lvl8pPr rtl="0" indent="0" marL="3200400">
              <a:spcBef>
                <a:spcPts val="0"/>
              </a:spcBef>
              <a:buFont typeface="Calibri"/>
              <a:buNone/>
              <a:defRPr/>
            </a:lvl8pPr>
            <a:lvl9pPr rtl="0" indent="0" marL="3657600">
              <a:spcBef>
                <a:spcPts val="0"/>
              </a:spcBef>
              <a:buFont typeface="Calibri"/>
              <a:buNone/>
              <a:defRPr/>
            </a:lvl9pPr>
          </a:lstStyle>
          <a:p/>
        </p:txBody>
      </p:sp>
      <p:sp>
        <p:nvSpPr>
          <p:cNvPr id="68" name="Shape 68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69" name="Shape 69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70" name="Shape 7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algn="l" rtl="0" marR="0" indent="0" marL="0">
              <a:spcBef>
                <a:spcPts val="0"/>
              </a:spcBef>
              <a:defRPr/>
            </a:lvl2pPr>
            <a:lvl3pPr algn="l" rtl="0" marR="0" indent="0" marL="0">
              <a:spcBef>
                <a:spcPts val="0"/>
              </a:spcBef>
              <a:defRPr/>
            </a:lvl3pPr>
            <a:lvl4pPr algn="l" rtl="0" marR="0" indent="0" marL="0">
              <a:spcBef>
                <a:spcPts val="0"/>
              </a:spcBef>
              <a:defRPr/>
            </a:lvl4pPr>
            <a:lvl5pPr algn="l" rtl="0" marR="0" indent="0" marL="0">
              <a:spcBef>
                <a:spcPts val="0"/>
              </a:spcBef>
              <a:defRPr/>
            </a:lvl5pPr>
            <a:lvl6pPr algn="l" rtl="0" marR="0" indent="0" marL="0">
              <a:spcBef>
                <a:spcPts val="0"/>
              </a:spcBef>
              <a:defRPr/>
            </a:lvl6pPr>
            <a:lvl7pPr algn="l" rtl="0" marR="0" indent="0" marL="0">
              <a:spcBef>
                <a:spcPts val="0"/>
              </a:spcBef>
              <a:defRPr/>
            </a:lvl7pPr>
            <a:lvl8pPr algn="l" rtl="0" marR="0" indent="0" marL="0">
              <a:spcBef>
                <a:spcPts val="0"/>
              </a:spcBef>
              <a:defRPr/>
            </a:lvl8pPr>
            <a:lvl9pPr algn="l" rtl="0" marR="0" indent="0" marL="0">
              <a:spcBef>
                <a:spcPts val="0"/>
              </a:spcBef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algn="l" rtl="0" marR="0" indent="-107950" marL="74295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algn="l" rtl="0" marR="0" indent="-76200" marL="114300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algn="l" rtl="0" marR="0" indent="-101600" marL="160020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algn="l" rtl="0" marR="0" indent="-101600" marL="205740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algn="l" rtl="0" marR="0" indent="-101600" marL="25146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algn="l" rtl="0" marR="0" indent="-101600" marL="29718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algn="l" rtl="0" marR="0" indent="-101600" marL="34290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algn="l" rtl="0" marR="0" indent="-101600" marL="388620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356350" x="457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l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356350" x="3124200"/>
            <a:ext cy="365125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r" rtl="0" marR="0" indent="0" marL="0">
              <a:spcBef>
                <a:spcPts val="0"/>
              </a:spcBef>
              <a:defRPr/>
            </a:lvl1pPr>
            <a:lvl2pPr algn="l" rtl="0" marR="0" indent="0" marL="457200">
              <a:spcBef>
                <a:spcPts val="0"/>
              </a:spcBef>
              <a:defRPr/>
            </a:lvl2pPr>
            <a:lvl3pPr algn="l" rtl="0" marR="0" indent="0" marL="914400">
              <a:spcBef>
                <a:spcPts val="0"/>
              </a:spcBef>
              <a:defRPr/>
            </a:lvl3pPr>
            <a:lvl4pPr algn="l" rtl="0" marR="0" indent="0" marL="1371600">
              <a:spcBef>
                <a:spcPts val="0"/>
              </a:spcBef>
              <a:defRPr/>
            </a:lvl4pPr>
            <a:lvl5pPr algn="l" rtl="0" marR="0" indent="0" marL="1828800">
              <a:spcBef>
                <a:spcPts val="0"/>
              </a:spcBef>
              <a:defRPr/>
            </a:lvl5pPr>
            <a:lvl6pPr algn="l" rtl="0" marR="0" indent="0" marL="2286000">
              <a:spcBef>
                <a:spcPts val="0"/>
              </a:spcBef>
              <a:defRPr/>
            </a:lvl6pPr>
            <a:lvl7pPr algn="l" rtl="0" marR="0" indent="0" marL="2743200">
              <a:spcBef>
                <a:spcPts val="0"/>
              </a:spcBef>
              <a:defRPr/>
            </a:lvl7pPr>
            <a:lvl8pPr algn="l" rtl="0" marR="0" indent="0" marL="3200400">
              <a:spcBef>
                <a:spcPts val="0"/>
              </a:spcBef>
              <a:defRPr/>
            </a:lvl8pPr>
            <a:lvl9pPr algn="l" rtl="0" marR="0" indent="0" marL="3657600">
              <a:spcBef>
                <a:spcPts val="0"/>
              </a:spcBef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gif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gif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gif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5.gif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gif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4.gif" Type="http://schemas.openxmlformats.org/officeDocument/2006/relationships/image" Id="rId3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7.gif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gif" Type="http://schemas.openxmlformats.org/officeDocument/2006/relationships/image" Id="rId3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6.gif" Type="http://schemas.openxmlformats.org/officeDocument/2006/relationships/image" Id="rId4"/><Relationship Target="http://ssrn.com/abstract=1158975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gif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gif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gif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gif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gif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gif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gif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gif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TANF at 15:</a:t>
            </a:r>
            <a:b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THINKING OUTSIDE THE BOX </a:t>
            </a:r>
            <a:b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DURING TOUGH TIMES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600200" x="457200"/>
            <a:ext cy="4572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Roberta Rehner Iversen, PhD, MSS</a:t>
            </a:r>
          </a:p>
          <a:p>
            <a:pPr algn="ctr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Pennsylvania</a:t>
            </a:r>
          </a:p>
          <a:p>
            <a:pPr algn="ctr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 of Social Policy &amp; Practice</a:t>
            </a:r>
          </a:p>
          <a:p>
            <a:pPr algn="ctr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1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November 3, 2011</a:t>
            </a:r>
          </a:p>
          <a:p>
            <a:pPr algn="ctr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 Plenary</a:t>
            </a:r>
          </a:p>
          <a:p>
            <a:pPr algn="l" rtl="0" lvl="0" marR="0" indent="-342900" marL="342900">
              <a:spcBef>
                <a:spcPts val="4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(riversen@sp2.upenn.edu)</a:t>
            </a:r>
          </a:p>
        </p:txBody>
      </p:sp>
      <p:pic>
        <p:nvPicPr>
          <p:cNvPr id="86" name="Shape 86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461760" x="0"/>
            <a:ext cy="39624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6" name="Shape 1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 to Helping Participants</a:t>
            </a:r>
            <a:b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TO WORK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1c. What will future jobs pay? </a:t>
            </a:r>
          </a:p>
          <a:p>
            <a:pPr algn="l" rtl="0" lvl="0" marR="0" indent="-514350" marL="51435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wage 1947 = $3.40/hr</a:t>
            </a:r>
          </a:p>
          <a:p>
            <a:pPr algn="l" rtl="0" lvl="0" marR="0" indent="-514350" marL="51435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Minimum wage equiv. 2010 = $32.71/hr</a:t>
            </a:r>
          </a:p>
          <a:p>
            <a:pPr algn="l" rtl="0" lvl="0" marR="0" indent="-514350" marL="51435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 minimum wage 2010 = $ 7.25/hr</a:t>
            </a:r>
          </a:p>
          <a:p>
            <a:pPr algn="ctr" rtl="0" lvl="0" marR="0" indent="-342900" marL="342900">
              <a:spcBef>
                <a:spcPts val="4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 of 3 (1 adult, 2 children): 2009</a:t>
            </a:r>
          </a:p>
          <a:p>
            <a:pPr algn="l" rtl="0" lvl="0" marR="0" indent="-342900" marL="342900">
              <a:spcBef>
                <a:spcPts val="40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0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60" name="Shape 160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1" name="Shape 161"/>
          <p:cNvGraphicFramePr/>
          <p:nvPr/>
        </p:nvGraphicFramePr>
        <p:xfrm>
          <a:off y="4419600" x="762000"/>
          <a:ext cy="3000000" cx="3000000"/>
        </p:xfrm>
        <a:graphic>
          <a:graphicData uri="http://schemas.openxmlformats.org/drawingml/2006/table">
            <a:tbl>
              <a:tblPr firstRow="1" bandRow="1">
                <a:noFill/>
                <a:tableStyleId>{4FA94B3C-5A33-4A90-9944-7F60F140B0CA}</a:tableStyleId>
              </a:tblPr>
              <a:tblGrid>
                <a:gridCol w="2260600"/>
                <a:gridCol w="2260600"/>
                <a:gridCol w="2260600"/>
              </a:tblGrid>
              <a:tr h="563875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Typical</a:t>
                      </a:r>
                      <a:r>
                        <a:rPr baseline="0" lang="en-US">
                          <a:solidFill>
                            <a:schemeClr val="lt1"/>
                          </a:solidFill>
                        </a:rPr>
                        <a:t> leaver wages</a:t>
                      </a:r>
                    </a:p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baseline="0" lang="en-US">
                          <a:solidFill>
                            <a:schemeClr val="lt1"/>
                          </a:solidFill>
                        </a:rPr>
                        <a:t>(FPL)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No</a:t>
                      </a:r>
                      <a:r>
                        <a:rPr baseline="0" lang="en-US">
                          <a:solidFill>
                            <a:schemeClr val="lt1"/>
                          </a:solidFill>
                        </a:rPr>
                        <a:t> H.S. degree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lt1"/>
                          </a:solidFill>
                        </a:rPr>
                        <a:t>H.S. degree</a:t>
                      </a:r>
                    </a:p>
                  </a:txBody>
                  <a:tcPr marR="91450" marB="45725" marT="45725" marL="91450"/>
                </a:tc>
              </a:tr>
              <a:tr h="609600"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$7 to $8/hr</a:t>
                      </a:r>
                    </a:p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$15,600/yr</a:t>
                      </a:r>
                    </a:p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(85% FPL)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$10.46/hr</a:t>
                      </a:r>
                    </a:p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$21,764/yr</a:t>
                      </a:r>
                    </a:p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(118% FPL)</a:t>
                      </a:r>
                    </a:p>
                  </a:txBody>
                  <a:tcPr marR="91450" marB="45725" marT="45725" marL="91450"/>
                </a:tc>
                <a:tc>
                  <a:txBody>
                    <a:bodyPr>
                      <a:noAutofit/>
                    </a:bodyPr>
                    <a:lstStyle/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$14.11/hr</a:t>
                      </a:r>
                    </a:p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$29,352</a:t>
                      </a:r>
                    </a:p>
                    <a:p>
                      <a:pPr algn="l" rtl="0" lvl="0" mar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(160% FPL)</a:t>
                      </a:r>
                    </a:p>
                  </a:txBody>
                  <a:tcPr marR="91450" marB="45725" marT="45725" marL="91450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 to Helping Participants</a:t>
            </a:r>
            <a:b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TO WORK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What can education do? </a:t>
            </a:r>
            <a:r>
              <a:rPr strike="noStrike" u="none" b="1" cap="none" baseline="0" sz="28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don’t really know.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Nuances re: rising gap in earnings due to education: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 versus “signal”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Rise in relative earnings/falling </a:t>
            </a:r>
            <a:r>
              <a:rPr strike="noStrike" u="none" b="1" cap="none" baseline="0" sz="28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</a:t>
            </a: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earnings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“College grad” category includes professional &amp; grad degrees, whose earnings      more than B.A. </a:t>
            </a:r>
          </a:p>
          <a:p>
            <a:pPr algn="l" rtl="0" lvl="1" marR="0" indent="-285750" marL="7429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100000"/>
              <a:buFont typeface="Calibri"/>
              <a:buChar char="–"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1979-2009: 4-yr degree  10%</a:t>
            </a:r>
          </a:p>
          <a:p>
            <a:pPr algn="l" rtl="0" lvl="4" marR="0" indent="-228600" marL="205740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Calibri"/>
              <a:buChar char="»"/>
            </a:pP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: post-BA degree  26%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Gap influenced by non-wage benefits</a:t>
            </a:r>
          </a:p>
          <a:p>
            <a:pPr algn="ctr" rtl="0" lvl="0" marR="0" indent="-342900" marL="34290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Jury is Still Out!</a:t>
            </a:r>
          </a:p>
        </p:txBody>
      </p:sp>
      <p:sp>
        <p:nvSpPr>
          <p:cNvPr id="168" name="Shape 16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/>
          <p:nvPr/>
        </p:nvSpPr>
        <p:spPr>
          <a:xfrm>
            <a:off y="4343400" x="5029200"/>
            <a:ext cy="609599" cx="484631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/>
          <p:nvPr/>
        </p:nvSpPr>
        <p:spPr>
          <a:xfrm>
            <a:off y="3505200" x="5257800"/>
            <a:ext cy="609599" cx="484631"/>
          </a:xfrm>
          <a:prstGeom prst="up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w="25400" cap="flat">
            <a:solidFill>
              <a:srgbClr val="395E8A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None/>
            </a:pPr>
            <a:r>
              <a:t/>
            </a:r>
            <a:endParaRPr strike="noStrike" u="none" b="0" cap="none" baseline="0" sz="1800" i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for Helping Participants</a:t>
            </a:r>
            <a:b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(DECENT) JOBS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Draw on lessons from workforce development field (wfd) - particularly sector-based training and post-employment support</a:t>
            </a:r>
          </a:p>
          <a:p>
            <a:pPr algn="l" rtl="0" lvl="0" marR="0" indent="-514350" marL="5143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with local businesses – make the “business case” and “turnover case”</a:t>
            </a:r>
          </a:p>
          <a:p>
            <a:pPr algn="l" rtl="0" lvl="0" marR="0" indent="-514350" marL="5143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State-level policy leverage for integrated services</a:t>
            </a:r>
          </a:p>
          <a:p>
            <a:pPr algn="l" rtl="0" lvl="0" marR="0" indent="-514350" marL="5143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Partner with WIA → job creation; community service employment</a:t>
            </a:r>
          </a:p>
          <a:p>
            <a:pPr algn="l" rtl="0" lvl="0" marR="0" indent="-514350" marL="51435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Extend and deepen data capacities</a:t>
            </a:r>
          </a:p>
          <a:p>
            <a:pPr algn="l" rtl="0" lvl="0" marR="0" indent="-311150" marL="51435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11150" marL="51435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79" name="Shape 179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Ideas to Make Sure That</a:t>
            </a:r>
            <a:b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PARTICIPANTS GET LEFT BEHIND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maximum use of 20% exemption and referrals</a:t>
            </a:r>
          </a:p>
          <a:p>
            <a:pPr algn="l" rtl="0" lvl="0" marR="0" indent="-514350" marL="51435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Expand and intensify assessment practices</a:t>
            </a:r>
          </a:p>
          <a:p>
            <a:pPr algn="l" rtl="0" lvl="2" marR="0" indent="-514350" marL="13144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CES-D 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(Radloff, 1977; Radloff &amp; Locke, 1986)</a:t>
            </a:r>
          </a:p>
          <a:p>
            <a:pPr algn="l" rtl="0" lvl="2" marR="0" indent="-514350" marL="1314450">
              <a:lnSpc>
                <a:spcPct val="90000"/>
              </a:lnSpc>
              <a:spcBef>
                <a:spcPts val="48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Whole family assessment </a:t>
            </a:r>
            <a:r>
              <a:rPr strike="noStrike" u="none" b="1" cap="none" baseline="0" sz="20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(Iversen &amp; Armstrong, 2006)</a:t>
            </a:r>
          </a:p>
          <a:p>
            <a:pPr algn="l" rtl="0" lvl="0" marR="0" indent="-514350" marL="51435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Individualized programming vs. uniform requirements</a:t>
            </a:r>
          </a:p>
          <a:p>
            <a:pPr algn="l" rtl="0" lvl="0" marR="0" indent="-514350" marL="51435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new models, such as Conditional Cash Transfer programs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87" name="Shape 187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MORE BOXES</a:t>
            </a:r>
          </a:p>
        </p:txBody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get rid of TANF box </a:t>
            </a:r>
          </a:p>
          <a:p>
            <a:pPr algn="l" rtl="0" lvl="0" marR="0" indent="-514350" marL="51435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partner with local and regional businesses &amp; workforce dev’t orgs toward maximizing job possibilities</a:t>
            </a:r>
          </a:p>
          <a:p>
            <a:pPr algn="l" rtl="0" lvl="0" marR="0" indent="-514350" marL="51435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advocate with local &amp; federal policymakers for fair, helpful, and workable Family Mobility Program components</a:t>
            </a:r>
          </a:p>
          <a:p>
            <a:pPr algn="ctr" rtl="0" lvl="0" marR="0" indent="-514350" marL="51435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95" name="Shape 195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9" name="Shape 1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Autor, D. (2010). The polarization of job opportunities in the U.S. labor market: Implications for employment and earnings. Washington, DC: Center for American Progress and The Hamilton Project, Brookings.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Berlin, G. (2011, June 2). The labor market after the Great Recession: Implications for income support policy. Remarks at the 2011 Welfare Research and Evaluation Conference. New York: MDRC.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Brown, K.E. (2011, September 8). Temporary Assistance for Needy Families: Update on families served and work participation. Testimony before the Subcommittee on Human Resources, Committee on Ways and Means, House of Representatives. Washington, DC: U.S. Government Accountability Office.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Bureau of Labor Statistics. (2009, December 11). Employment projections: 2008-18. Washington, DC: Department of Labor, Bureau of Labor Statistics.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CLASP. (2011, October).  New from CLASP: Calculating employee turnover. Washington, DC: Center for Law and Social Policy, Communications mailing.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15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203" name="Shape 203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Couch, K.A. &amp; Placzek, D.W. (2010). Earnings losses of displaced workers revisited. </a:t>
            </a:r>
            <a:r>
              <a:rPr strike="noStrike" u="none" b="0" cap="none" baseline="0" sz="15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American Economic Review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100(1), 572-589.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Culhane, D.P., Fantuzzo, J., Rouse, H.L., Tam, V., &amp; Lukens, J. (2010). Connecting the dots: The promise of integrated data systems for policy analysis and systems reform. </a:t>
            </a:r>
            <a:r>
              <a:rPr strike="noStrike" u="none" b="0" cap="none" baseline="0" sz="15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Intelligence for Social Policy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1(3), 1-22.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Dave, D.M., Reichman, N.E. &amp; Corman, H. (2008). Effects of welfare reform on educational acquisition of young adult women. NBER Working Paper No. 14466. Cambridge, MA: National Bureau of Economic Research.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Ehrenberg, R.G. &amp; Smith, R.S. (2003). </a:t>
            </a:r>
            <a:r>
              <a:rPr strike="noStrike" u="none" b="0" cap="none" baseline="0" sz="15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Modern labor economics: Theory and public policy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8</a:t>
            </a:r>
            <a:r>
              <a:rPr strike="noStrike" u="none" b="0" cap="none" baseline="3000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edn. Boston: Addison-Wesley.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Fieldhouse, A., Bivens, J., Mishel, L., &amp; Eisenbrey, R. (2011). Putting America back to work: Policies for job creation and stronger economic growth. Washington, DC: Economic Policy Institute.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Hillier, A. E. &amp; Culhane, D.P. (2005). Integrating and distributing administrative data to support community change. In M. Weill (ed), </a:t>
            </a:r>
            <a:r>
              <a:rPr strike="noStrike" u="none" b="0" cap="none" baseline="0" sz="15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handbook of community change</a:t>
            </a:r>
            <a:r>
              <a:rPr strike="noStrike" u="none" b="0" cap="none" baseline="0" sz="15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pp. 647-658. Thousand Oaks: Sage.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30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15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Shape 21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211" name="Shape 211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5" name="Shape 2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Holzer, H.J. &amp; Lerman, R.I. (2009). The future of middle-skill jobs. Washington, DC: Brookings.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Iversen, R. R. (1995). Poor African-American women and work: The occupational attainment process. </a:t>
            </a:r>
            <a:r>
              <a:rPr strike="noStrike" u="none" b="0" cap="none" baseline="0" sz="13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Problems</a:t>
            </a:r>
            <a:r>
              <a:rPr strike="noStrike" u="sng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42, 554-573.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Iversen, R.R. &amp; Armstrong, A.L. (2006) </a:t>
            </a:r>
            <a:r>
              <a:rPr strike="noStrike" u="none" b="0" cap="none" baseline="0" sz="13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Jobs Aren’t Enough: Toward a New Economic Mobility for Low-Income Families.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Philadelphia: Temple University Press.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Iversen, R.R. &amp; Armstrong, A.L. (2007) “Parents’ Work, Depressive Symptoms, Children, and Family Economic Mobility: What Can Ethnography Tell Us?” </a:t>
            </a:r>
            <a:r>
              <a:rPr strike="noStrike" u="none" b="0" cap="none" baseline="0" sz="13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Families in Society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(Special issue on the Working Poor), 88(3), 339-350.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Iversen, R. R. &amp; Farber, N. B. (1996).  Transmission of family values, work and welfare among poor urban black women. </a:t>
            </a:r>
            <a:r>
              <a:rPr strike="noStrike" u="none" b="0" cap="none" baseline="0" sz="13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and Occupations,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23, 437-460.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Iversen, R.R., Napolitano, L., &amp; Furstenberg, F.F. (2011). Middle-income families in the economic downturn: Challenges and management strategies over time. </a:t>
            </a:r>
            <a:r>
              <a:rPr strike="noStrike" u="none" b="0" cap="none" baseline="0" sz="13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Longitudinal and Life Course Studies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2(3), 286-300.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Jacobson, L., LaLonde, R., &amp; Sullivan, D.G. (2005a). Estimating the returns to community college schooling for displaced workers. </a:t>
            </a:r>
            <a:r>
              <a:rPr strike="noStrike" u="none" b="0" cap="none" baseline="0" sz="13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Journal of Econometrics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125, 271-304.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Jacobson, L., LaLonde, R., &amp; Sullivan, D.G. (2005b). The impact of community college retraining on older displaced workers: Should we teach old dogs new tricks? </a:t>
            </a:r>
            <a:r>
              <a:rPr strike="noStrike" u="none" b="0" cap="none" baseline="0" sz="13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Industrial and Labor Relations Review</a:t>
            </a:r>
            <a:r>
              <a:rPr strike="noStrike" u="none" b="0" cap="none" baseline="0" sz="13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58(3), 398-415.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56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13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219" name="Shape 219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3" name="Shape 2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References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Legal Momentum. (2010). TANF “Work First” policy helps perpetuate single mother poverty and employment in low-wage “women’s work.” New York: Author.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Levy, F. &amp; Kochan, T. (2011). Addressing the problem of stagnant wages. Champaign, IL: Employment Policy Research Network.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Oreopoulous, P., von Wachter, T., &amp; Heisz, A. (2008). The short- and long-term career effects of graduating in a recession: Hysteresis and heterogeneity in the market for college graduates. Discussion paper No. 3578. Bonn, Germany: IZA. Retrieved October 28, 2011, from </a:t>
            </a:r>
            <a:r>
              <a:rPr strike="noStrike" u="sng" b="0" cap="none" baseline="0" sz="1100" lang="en-US" i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http://ssrn.com/abstract=1158975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Miller, C., Tessler, B.L., &amp; Van Dok, M. (2009). Strategies to help low-wage workers advance: Implementation and early impacts of the Work Advancement and Support Center (WASC) Demonstration. New York: MDRC.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Pearce, D. (2010). </a:t>
            </a:r>
            <a:r>
              <a:rPr strike="noStrike" u="none" b="0" cap="none" baseline="0" sz="11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Self-Sufficiency Standard for Pennsylvania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7</a:t>
            </a:r>
            <a:r>
              <a:rPr strike="noStrike" u="none" b="0" cap="none" baseline="3000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edn. Holmes, PA: PathWays, PA.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Radloff, L.S. (1977). The CES-D scale: A self-report depression scale for research in the general population. </a:t>
            </a:r>
            <a:r>
              <a:rPr strike="noStrike" u="none" b="0" cap="none" baseline="0" sz="11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Applied Psychological Measurement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3, 385-401.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Radloff, L.S. &amp; Locke, B.Z. (1986). The Community Mental Health Assessment Survey and the CES-D scale. In M.M. Weissman, J.K. Myer, &amp; C.E. Ross (Eds.), </a:t>
            </a:r>
            <a:r>
              <a:rPr strike="noStrike" u="none" b="0" cap="none" baseline="0" sz="11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 surveys of psychiatric disorders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pp. 177-89. New Brunswick, NJ: Rutgers University Press.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Riccio, J.A., Dechausay, N., Greenberg, D.M., Miller, C., Rucks, Z., &amp; Verma, N. (2010). </a:t>
            </a:r>
            <a:r>
              <a:rPr strike="noStrike" u="none" b="0" cap="none" baseline="0" sz="11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Toward reduced poverty across generations: Early findings from New York City’s conditional cash transfer program</a:t>
            </a: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New York: MDRC.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2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0" cap="none" baseline="0" sz="11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Shierholz, H. (2011, September 7). Ongoing lack of job openings means no jobs for more than three out of four unemployed workers. Washington, DC: Economic Policy Institute. 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208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105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227" name="Shape 227"/>
          <p:cNvPicPr preferRelativeResize="0"/>
          <p:nvPr/>
        </p:nvPicPr>
        <p:blipFill rotWithShape="1">
          <a:blip r:embed="rId4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y="1600200" x="457200"/>
            <a:ext cy="4572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96000" x="0"/>
            <a:ext cy="38100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95" name="Shape 9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</a:t>
            </a:r>
            <a:r>
              <a:rPr strike="noStrike" u="none" b="1" cap="none" baseline="0" sz="4400" lang="en-US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</a:t>
            </a: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THE BOX, REALLY?</a:t>
            </a:r>
          </a:p>
        </p:txBody>
      </p:sp>
      <p:sp>
        <p:nvSpPr>
          <p:cNvPr id="96" name="Shape 96"/>
          <p:cNvSpPr/>
          <p:nvPr/>
        </p:nvSpPr>
        <p:spPr>
          <a:xfrm>
            <a:off y="2362200" x="1905000"/>
            <a:ext cy="3048000" cx="5333999"/>
          </a:xfrm>
          <a:prstGeom prst="rect">
            <a:avLst/>
          </a:prstGeom>
          <a:gradFill>
            <a:gsLst>
              <a:gs pos="0">
                <a:srgbClr val="BFF1FF"/>
              </a:gs>
              <a:gs pos="35000">
                <a:srgbClr val="D2F5FF"/>
              </a:gs>
              <a:gs pos="100000">
                <a:srgbClr val="EFFBFF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Agency</a:t>
            </a:r>
          </a:p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Financial Support Agency</a:t>
            </a:r>
          </a:p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3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Employment Agency</a:t>
            </a: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y="1600200" x="457200"/>
            <a:ext cy="45720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" name="Shape 102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5943600" x="0"/>
            <a:ext cy="396240" cx="914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Shape 10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104" name="Shape 10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b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“Revolving Squeeze”</a:t>
            </a:r>
          </a:p>
        </p:txBody>
      </p:sp>
      <p:sp>
        <p:nvSpPr>
          <p:cNvPr id="105" name="Shape 105"/>
          <p:cNvSpPr/>
          <p:nvPr/>
        </p:nvSpPr>
        <p:spPr>
          <a:xfrm>
            <a:off y="1828800" x="1905000"/>
            <a:ext cy="3581399" cx="5333999"/>
          </a:xfrm>
          <a:prstGeom prst="rect">
            <a:avLst/>
          </a:prstGeom>
          <a:gradFill>
            <a:gsLst>
              <a:gs pos="0">
                <a:srgbClr val="BFF1FF"/>
              </a:gs>
              <a:gs pos="35000">
                <a:srgbClr val="D2F5FF"/>
              </a:gs>
              <a:gs pos="100000">
                <a:srgbClr val="EFFBFF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50% participants to work, worry about decreased funding →</a:t>
            </a:r>
          </a:p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pressured to get more participants to work, but most programs can’t do it, especially now with fewer jobs →</a:t>
            </a:r>
          </a:p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worry about getting 50% WPR →</a:t>
            </a:r>
          </a:p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pressure on staff →</a:t>
            </a:r>
          </a:p>
          <a:p>
            <a:pPr algn="ctr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ETC.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			 ETC.</a:t>
            </a:r>
          </a:p>
          <a:p>
            <a:pPr algn="l" rtl="0" lvl="0" marR="0" indent="0" marL="0">
              <a:spcBef>
                <a:spcPts val="0"/>
              </a:spcBef>
              <a:buSzPct val="25000"/>
              <a:buNone/>
            </a:pPr>
            <a:r>
              <a:rPr strike="noStrike" u="none" b="1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ETC.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UN-BOX TANF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TALK ABOUT…..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Shhhhhh….. Welfare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Shhhhhh……Poverty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Shhhhhhhh….. “Safety nets”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1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Old rhetorics → dependency, reliance, stigma</a:t>
            </a:r>
          </a:p>
          <a:p>
            <a:pPr algn="l" rtl="0" lv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Shape 112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13" name="Shape 113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UN-BOX TANF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TALK ABOUT…..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Similarity to middle-income parents in Great Recession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44 million adults work full time but are still poor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in context of continuum of work supports</a:t>
            </a:r>
          </a:p>
          <a:p>
            <a:pPr algn="l" rtl="0" lvl="0" marR="0" indent="-342900" marL="342900">
              <a:spcBef>
                <a:spcPts val="6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Fraction of unemployed adults with deep-seated challenges</a:t>
            </a:r>
          </a:p>
          <a:p>
            <a:pPr algn="l" rtl="0" lv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139700" marL="342900">
              <a:spcBef>
                <a:spcPts val="64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32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21" name="Shape 121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UN-BOX TANF:</a:t>
            </a:r>
            <a:b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Change the Name of the Program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-342900" marL="34290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1" cap="none" baseline="0" sz="295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-342900" marL="34290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sngStrike" u="none" b="1" cap="none" baseline="0" sz="2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TANF</a:t>
            </a:r>
          </a:p>
          <a:p>
            <a:pPr algn="ctr" rtl="0" lvl="0" marR="0" indent="-342900" marL="342900">
              <a:lnSpc>
                <a:spcPct val="90000"/>
              </a:lnSpc>
              <a:spcBef>
                <a:spcPts val="59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9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</a:p>
          <a:p>
            <a:pPr algn="ctr" rtl="0" lvl="0" marR="0" indent="-342900" marL="342900">
              <a:lnSpc>
                <a:spcPct val="90000"/>
              </a:lnSpc>
              <a:spcBef>
                <a:spcPts val="89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FAMILY MOBILITY PROGRAMS</a:t>
            </a:r>
          </a:p>
          <a:p>
            <a:pPr algn="ctr" rtl="0" lvl="0" marR="0" indent="-342900" marL="342900">
              <a:lnSpc>
                <a:spcPct val="90000"/>
              </a:lnSpc>
              <a:spcBef>
                <a:spcPts val="89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</a:t>
            </a:r>
          </a:p>
          <a:p>
            <a:pPr algn="ctr" rtl="0" lvl="0" marR="0" indent="-342900" marL="342900">
              <a:lnSpc>
                <a:spcPct val="90000"/>
              </a:lnSpc>
              <a:spcBef>
                <a:spcPts val="89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Departments/Offices of </a:t>
            </a:r>
          </a:p>
          <a:p>
            <a:pPr algn="ctr" rtl="0" lvl="0" marR="0" indent="-342900" marL="342900">
              <a:lnSpc>
                <a:spcPct val="90000"/>
              </a:lnSpc>
              <a:spcBef>
                <a:spcPts val="89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4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Economic Mobility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960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685800" x="457200"/>
            <a:ext cy="5181600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l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Challenges to helping participants get to work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1. Today’s economy and labor market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2. What can education really do?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Ideas for helping participants get jobs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1. Lessons from workforce development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2. Partner with local business and WIA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3. Extend and deepen data capacities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C. Ideas to make sure that no participants get left behind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1. Maximize 20% exemption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2. Ramp up assessment practices – e.g. CES-D &amp; whole-family orientation</a:t>
            </a:r>
            <a:b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2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3. Substitute flexible, individualized programming versus uniform requirements</a:t>
            </a:r>
            <a:br>
              <a:rPr strike="noStrike" u="none" b="0" cap="none" baseline="0" sz="2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0" cap="none" baseline="0" sz="29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  <p:sp>
        <p:nvSpPr>
          <p:cNvPr id="135" name="Shape 135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36" name="Shape 136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 to Helping Participants</a:t>
            </a:r>
            <a:b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TO WORK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1" cap="none" baseline="0" sz="27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14350" marL="51435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1a. Today’s economy and labor market</a:t>
            </a:r>
            <a:r>
              <a:rPr strike="noStrike" u="none" b="0" cap="none" baseline="0" sz="2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  <a:p>
            <a:pPr algn="ctr" rtl="0" lvl="0" marR="0" indent="-514350" marL="514350">
              <a:lnSpc>
                <a:spcPct val="80000"/>
              </a:lnSpc>
              <a:spcBef>
                <a:spcPts val="71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5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enough jobs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sng" b="1" cap="none" baseline="0" sz="27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2001 recession: 2.8 applicants for 1 job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Great Recession: 4.3 applic. for 1 job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strike="noStrike" u="none" b="1" cap="none" baseline="0" sz="2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Across-industry demand shortfall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7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4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7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7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-342900" marL="34290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70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gradFill>
            <a:gsLst>
              <a:gs pos="0">
                <a:srgbClr val="BEDBFF"/>
              </a:gs>
              <a:gs pos="35000">
                <a:srgbClr val="D1E5FE"/>
              </a:gs>
              <a:gs pos="100000">
                <a:srgbClr val="EEF5FF"/>
              </a:gs>
            </a:gsLst>
            <a:lin ang="16200000" scaled="0"/>
          </a:gradFill>
          <a:ln w="9525" cap="flat">
            <a:solidFill>
              <a:srgbClr val="4A7DBB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Challenges to Helping Participants</a:t>
            </a:r>
            <a:b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strike="noStrike" u="none" b="1" cap="none" baseline="0" sz="3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TO WORK</a:t>
            </a:r>
          </a:p>
        </p:txBody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1600200" x="457200"/>
            <a:ext cy="4525963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514350" marL="514350">
              <a:lnSpc>
                <a:spcPct val="8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1b. What kinds of jobs and skills? </a:t>
            </a:r>
          </a:p>
          <a:p>
            <a:pPr algn="ctr" rtl="0" lvl="0" marR="0" indent="-514350" marL="51435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“middle-skill jobs” debate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strike="noStrike" u="none" b="1" cap="none" baseline="0" sz="2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(Middle skills = less than bachelor’s degree, but some post-secondary education/training)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1" cap="none" baseline="0" sz="225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514350" marL="51435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strike="noStrike" u="none" b="1" cap="none" baseline="0" sz="2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Middle-skill jobs will be prevalent and secure (Holzer, 2009) </a:t>
            </a:r>
            <a:r>
              <a:rPr strike="noStrike" u="none" b="1" cap="none" baseline="0" sz="1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[e.g. </a:t>
            </a:r>
            <a:r>
              <a:rPr strike="noStrike" u="none" b="0" cap="none" baseline="0" sz="15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clerical, sales, construction, installation/repair, transportation/material moving, medical therapists &amp; aides (respiratory, recreational, radiation), carpenters, heavy vehicle maintenance specialists, heating and air conditioning]</a:t>
            </a:r>
          </a:p>
          <a:p>
            <a:pPr algn="l" rtl="0" lvl="0" marR="0" indent="-514350" marL="51435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strike="noStrike" u="none" b="1" cap="none" baseline="0" sz="2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Middle-skill jobs are declining across occupations (Autor, 2010) </a:t>
            </a:r>
            <a:r>
              <a:rPr strike="noStrike" u="none" b="1" cap="none" baseline="0" sz="1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[e.g. </a:t>
            </a:r>
            <a:r>
              <a:rPr strike="noStrike" u="none" b="0" cap="none" baseline="0" sz="14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Bookkeeping, clerical, administration, sales,  repetitive production, craft and operative positions, and registered nursing]</a:t>
            </a:r>
          </a:p>
          <a:p>
            <a:pPr algn="l" rtl="0" lvl="0" marR="0" indent="-421005" marL="514350">
              <a:lnSpc>
                <a:spcPct val="80000"/>
              </a:lnSpc>
              <a:spcBef>
                <a:spcPts val="294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1" cap="none" baseline="0" sz="145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l" rtl="0" lvl="0" marR="0" indent="-342900" marL="342900">
              <a:lnSpc>
                <a:spcPct val="80000"/>
              </a:lnSpc>
              <a:spcBef>
                <a:spcPts val="450"/>
              </a:spcBef>
              <a:buClr>
                <a:schemeClr val="dk1"/>
              </a:buClr>
              <a:buSzPct val="97826"/>
              <a:buFont typeface="Calibri"/>
              <a:buChar char="•"/>
            </a:pPr>
            <a:r>
              <a:rPr strike="noStrike" u="none" b="1" cap="none" baseline="0" sz="2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Low-skill jobs will remain prevalent 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[</a:t>
            </a:r>
            <a:r>
              <a:rPr strike="noStrike" u="none" b="0" cap="none" baseline="0" sz="18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e.g</a:t>
            </a:r>
            <a:r>
              <a:rPr strike="noStrike" u="none" b="0" cap="none" baseline="0" sz="160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janitors and cleaners, home health aides like CNAs, construction laborers, security personnel]</a:t>
            </a:r>
            <a:r>
              <a:rPr strike="noStrike" u="none" b="1" cap="none" baseline="0" sz="2250" lang="en-US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–&gt; basic education &amp; literacy</a:t>
            </a:r>
          </a:p>
          <a:p>
            <a:pPr algn="l" rtl="0" lvl="0" marR="0" indent="-342900" marL="34290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25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rtl="0" lvl="0" marR="0" indent="-342900" marL="34290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Font typeface="Calibri"/>
              <a:buNone/>
            </a:pPr>
            <a:r>
              <a:t/>
            </a:r>
            <a:endParaRPr strike="noStrike" u="none" b="0" cap="none" baseline="0" sz="2250" i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y="6356350" x="6553200"/>
            <a:ext cy="365125" cx="21335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r" rtl="0" lvl="0" marR="0" indent="0" mar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52" name="Shape 152"/>
          <p:cNvPicPr preferRelativeResize="0"/>
          <p:nvPr/>
        </p:nvPicPr>
        <p:blipFill rotWithShape="1">
          <a:blip r:embed="rId3"/>
          <a:srcRect t="0" b="0" r="0" l="0"/>
          <a:stretch/>
        </p:blipFill>
        <p:spPr>
          <a:xfrm>
            <a:off y="6019800" x="0"/>
            <a:ext cy="396240" cx="91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